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986" r:id="rId3"/>
    <p:sldId id="991" r:id="rId4"/>
    <p:sldId id="992" r:id="rId5"/>
    <p:sldId id="1003" r:id="rId6"/>
    <p:sldId id="1004" r:id="rId7"/>
    <p:sldId id="993" r:id="rId8"/>
    <p:sldId id="994" r:id="rId9"/>
    <p:sldId id="995" r:id="rId10"/>
    <p:sldId id="996" r:id="rId11"/>
    <p:sldId id="997" r:id="rId12"/>
    <p:sldId id="998" r:id="rId13"/>
    <p:sldId id="999" r:id="rId14"/>
    <p:sldId id="1000" r:id="rId15"/>
    <p:sldId id="1001" r:id="rId16"/>
    <p:sldId id="1002" r:id="rId17"/>
    <p:sldId id="987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—Can John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after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school.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speaks;studies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speak;study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speak;studies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3268141"/>
            <a:ext cx="11368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“speak Chinese”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说中文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；主语</a:t>
            </a:r>
            <a:r>
              <a:rPr lang="en-US" altLang="zh-CN" dirty="0"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是第三人称单数，动词要用第三人称单数形式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studies,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0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sister study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2038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does;at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3972" y="2014718"/>
            <a:ext cx="11089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your sister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是第三人称单数，用助动词</a:t>
            </a:r>
            <a:r>
              <a:rPr lang="en-US" altLang="zh-CN" dirty="0"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cs typeface="Times New Roman" panose="02020603050405020304" pitchFamily="18" charset="0"/>
              </a:rPr>
              <a:t>；固定搭配</a:t>
            </a:r>
            <a:r>
              <a:rPr lang="en-US" altLang="zh-CN" dirty="0">
                <a:cs typeface="Times New Roman" panose="02020603050405020304" pitchFamily="18" charset="0"/>
              </a:rPr>
              <a:t>“at school”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在学校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033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44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虚线框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815286" y="1568978"/>
            <a:ext cx="5040432" cy="387588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Jane.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isn’t.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6815286" y="1402898"/>
            <a:ext cx="51845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 he like singing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does he do on Saturday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He’s my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Who’s that boy in the photo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Is he your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How old is 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25112" y="154816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0156" y="278092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59280" y="34184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85971" y="472514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8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980728"/>
            <a:ext cx="6408712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eleven years old.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does.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usually plays football with his friends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虚线框6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1002792"/>
            <a:ext cx="5040432" cy="387588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6959302" y="836712"/>
            <a:ext cx="51845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 he like singing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What does he do on Saturday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He’s my new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Who’s that boy in the photo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Is he your cousin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How old is 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26140" y="17383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06774" y="242088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91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思维导图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17211" y="810405"/>
            <a:ext cx="3375441" cy="528275"/>
          </a:xfrm>
          <a:prstGeom prst="rect">
            <a:avLst/>
          </a:prstGeom>
        </p:spPr>
      </p:pic>
      <p:pic>
        <p:nvPicPr>
          <p:cNvPr id="4" name="we85.jpg" descr="id:21474967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74726" y="1556792"/>
            <a:ext cx="8315960" cy="405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05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her 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subjects does she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she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her hobby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7294" y="746120"/>
            <a:ext cx="30395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Her name is Kate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8668" y="1340768"/>
            <a:ext cx="42124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is eleven/11 years old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84380" y="1959251"/>
            <a:ext cx="46554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likes English and Music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81801" y="2618328"/>
            <a:ext cx="33698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lives in Canada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87294" y="3230228"/>
            <a:ext cx="3488455" cy="656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She likes flying kites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10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2656"/>
            <a:ext cx="11485848" cy="14773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明信片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67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9287" y="849361"/>
            <a:ext cx="7514958" cy="531914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1372729"/>
            <a:ext cx="1872208" cy="408638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92248"/>
              </p:ext>
            </p:extLst>
          </p:nvPr>
        </p:nvGraphicFramePr>
        <p:xfrm>
          <a:off x="461991" y="1843800"/>
          <a:ext cx="1136812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9149063">
                  <a:extLst>
                    <a:ext uri="{9D8B030D-6E8A-4147-A177-3AD203B41FA5}">
                      <a16:colId xmlns:a16="http://schemas.microsoft.com/office/drawing/2014/main" val="422336893"/>
                    </a:ext>
                  </a:extLst>
                </a:gridCol>
                <a:gridCol w="2219057">
                  <a:extLst>
                    <a:ext uri="{9D8B030D-6E8A-4147-A177-3AD203B41FA5}">
                      <a16:colId xmlns:a16="http://schemas.microsoft.com/office/drawing/2014/main" val="2425527663"/>
                    </a:ext>
                  </a:extLst>
                </a:gridCol>
              </a:tblGrid>
              <a:tr h="323106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Eric,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London.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sister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hotel.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eight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evening.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sister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sister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exhausted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alone.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Anyway,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going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bed,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film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Wonder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Woman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Yours,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Ann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Affix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Eric</a:t>
                      </a:r>
                      <a:r>
                        <a:rPr lang="en-US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Green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Avenue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Brighton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30555" algn="l"/>
                          <a:tab pos="3150870" algn="l"/>
                          <a:tab pos="6391275" algn="l"/>
                        </a:tabLst>
                      </a:pP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BN12AO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50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0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Eric lives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Brighton	B. the US		C. London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Ann’s 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sleeps		B. reads a book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talks to his sister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200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212423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893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name of a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book		B. theatre		C. film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exhausted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“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happy		B. healthy		C. tired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97918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5263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00578" y="1135934"/>
            <a:ext cx="11485848" cy="12926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23752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0696" y="2377655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lives in the UK.	B. She lives in the US.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lives in China.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70842" y="3559656"/>
            <a:ext cx="1118711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an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Helen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speak Chinese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does Helen live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247953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she can’t.	B. She can teach Jack.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Yes, she can.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62216" y="1988840"/>
            <a:ext cx="1129363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skating tomorrow, Mary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Sorry, Jack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skate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teach you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Mary skate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386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33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B. Art.	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Art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8094" y="2044005"/>
            <a:ext cx="1133976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Lily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Art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I’m good at drawing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Mike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fun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subjects does Lily like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337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62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does.	B. Yes, they do.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No, they don’t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95834" y="1988840"/>
            <a:ext cx="1092796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like doing after school, Helen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your brother Tim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reading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Helen and Tim like reading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02004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2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905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can speak English.	B. She can speak a little Chinese.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922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Both A and B.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70839" y="2204864"/>
            <a:ext cx="1121299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Lucy, can you speak English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and I can speak a little Chinese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Lucy speak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1004" y="1101017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5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选出每组单词画线部分发音不同的一项。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rite		B.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ait		B.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librar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stud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sually	B.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mbrella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4845050" algn="l"/>
                <a:tab pos="8434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eek		B.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21069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7434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337424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7882" y="405119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82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2.eps" descr="id:21474967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052736"/>
            <a:ext cx="75355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390" y="183605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send this email.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to		B. from			C. with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3751536"/>
            <a:ext cx="8424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“to my </a:t>
            </a:r>
            <a:r>
              <a:rPr lang="en-US" altLang="zh-CN" dirty="0" smtClean="0">
                <a:cs typeface="Times New Roman" panose="02020603050405020304" pitchFamily="18" charset="0"/>
              </a:rPr>
              <a:t>e-friend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给我的网友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5760" y="25649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5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 you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swimming;do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swimming;don’t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00213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swim;don’t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36912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“like</a:t>
            </a:r>
            <a:r>
              <a:rPr lang="zh-CN" altLang="zh-CN" dirty="0">
                <a:cs typeface="Times New Roman" panose="02020603050405020304" pitchFamily="18" charset="0"/>
              </a:rPr>
              <a:t>＋</a:t>
            </a:r>
            <a:r>
              <a:rPr lang="zh-CN" altLang="zh-CN" dirty="0" smtClean="0"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喜欢做某事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；助动词提问用助动词回答，作否定回答要在</a:t>
            </a:r>
            <a:r>
              <a:rPr lang="en-US" altLang="zh-CN" dirty="0"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cs typeface="Times New Roman" panose="02020603050405020304" pitchFamily="18" charset="0"/>
              </a:rPr>
              <a:t>后面加</a:t>
            </a:r>
            <a:r>
              <a:rPr lang="en-US" altLang="zh-CN" dirty="0">
                <a:cs typeface="Times New Roman" panose="02020603050405020304" pitchFamily="18" charset="0"/>
              </a:rPr>
              <a:t>not,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386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20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557</Words>
  <Application>Microsoft Office PowerPoint</Application>
  <PresentationFormat>自定义</PresentationFormat>
  <Paragraphs>143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343</cp:revision>
  <dcterms:created xsi:type="dcterms:W3CDTF">2020-11-06T05:24:00Z</dcterms:created>
  <dcterms:modified xsi:type="dcterms:W3CDTF">2025-05-27T10:40:36Z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